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</p:sldIdLst>
  <p:sldSz cy="6858000" cx="9144000"/>
  <p:notesSz cx="6858000" cy="9144000"/>
  <p:embeddedFontLst>
    <p:embeddedFont>
      <p:font typeface="Corbel"/>
      <p:regular r:id="rId50"/>
      <p:bold r:id="rId51"/>
      <p:italic r:id="rId52"/>
      <p:boldItalic r:id="rId5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Corbel-bold.fntdata"/><Relationship Id="rId50" Type="http://schemas.openxmlformats.org/officeDocument/2006/relationships/font" Target="fonts/Corbel-regular.fntdata"/><Relationship Id="rId53" Type="http://schemas.openxmlformats.org/officeDocument/2006/relationships/font" Target="fonts/Corbel-boldItalic.fntdata"/><Relationship Id="rId52" Type="http://schemas.openxmlformats.org/officeDocument/2006/relationships/font" Target="fonts/Corbel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pt-PT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4" name="Google Shape;34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07d7f6b6c2_1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g107d7f6b6c2_1_2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07d7f6b6c2_1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g107d7f6b6c2_1_3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07d7f6b6c2_1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g107d7f6b6c2_1_3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07d7f6b6c2_1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g107d7f6b6c2_1_4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07d7f6b6c2_1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g107d7f6b6c2_1_4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07d7f6b6c2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g107d7f6b6c2_1_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07d7f6b6c2_1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4" name="Google Shape;154;g107d7f6b6c2_1_1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07d7f6b6c2_1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2" name="Google Shape;162;g107d7f6b6c2_1_13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07d7f6b6c2_1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8" name="Google Shape;168;g107d7f6b6c2_1_14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07d7f6b6c2_1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4" name="Google Shape;174;g107d7f6b6c2_1_15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2" name="Google Shape;42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07d7f6b6c2_1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1" name="Google Shape;181;g107d7f6b6c2_1_19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07d7f6b6c2_1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8" name="Google Shape;188;g107d7f6b6c2_1_16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07d7f6b6c2_1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5" name="Google Shape;195;g107d7f6b6c2_1_17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07d7f6b6c2_1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3" name="Google Shape;203;g107d7f6b6c2_1_18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107d7f6b6c2_1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g107d7f6b6c2_1_1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07d7f6b6c2_1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6" name="Google Shape;216;g107d7f6b6c2_1_20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07d7f6b6c2_1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2" name="Google Shape;222;g107d7f6b6c2_1_2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07d7f6b6c2_1_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0" name="Google Shape;230;g107d7f6b6c2_1_23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07d7f6b6c2_1_2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6" name="Google Shape;236;g107d7f6b6c2_1_24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07d7f6b6c2_1_2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3" name="Google Shape;243;g107d7f6b6c2_1_25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07d7f6b6c2_1_2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1" name="Google Shape;251;g107d7f6b6c2_1_25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107d7f6b6c2_1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g107d7f6b6c2_1_1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107d7f6b6c2_1_2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4" name="Google Shape;264;g107d7f6b6c2_1_27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07d7f6b6c2_1_2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2" name="Google Shape;272;g107d7f6b6c2_1_28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107d7f6b6c2_1_3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9" name="Google Shape;279;g107d7f6b6c2_1_30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107d7f6b6c2_1_2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6" name="Google Shape;286;g107d7f6b6c2_1_29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107d7f6b6c2_1_3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3" name="Google Shape;293;g107d7f6b6c2_1_3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107d7f6b6c2_1_3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0" name="Google Shape;300;g107d7f6b6c2_1_3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107d7f6b6c2_1_3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g107d7f6b6c2_1_35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107d7f6b6c2_1_3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2" name="Google Shape;312;g107d7f6b6c2_1_33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5" name="Google Shape;55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107d7f6b6c2_1_3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0" name="Google Shape;320;g107d7f6b6c2_1_37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107d7f6b6c2_1_3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0" name="Google Shape;330;g107d7f6b6c2_1_35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107d7f6b6c2_1_3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6" name="Google Shape;336;g107d7f6b6c2_1_36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107d7f6b6c2_1_3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42" name="Google Shape;342;g107d7f6b6c2_1_36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2" name="Google Shape;62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107d7f6b6c2_1_2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g107d7f6b6c2_1_27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107d7f6b6c2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g107d7f6b6c2_1_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07d7f6b6c2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g107d7f6b6c2_1_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07d7f6b6c2_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g107d7f6b6c2_1_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o de Título">
  <p:cSld name="Diapositivo de Título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15616" y="2708920"/>
            <a:ext cx="7580946" cy="3456384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2"/>
          <p:cNvSpPr txBox="1"/>
          <p:nvPr>
            <p:ph idx="1" type="subTitle"/>
          </p:nvPr>
        </p:nvSpPr>
        <p:spPr>
          <a:xfrm>
            <a:off x="2555776" y="2780929"/>
            <a:ext cx="6120680" cy="5040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orbel"/>
              <a:buNone/>
              <a:defRPr b="1" sz="3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2D3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E48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21" name="Google Shape;21;p2"/>
          <p:cNvSpPr txBox="1"/>
          <p:nvPr>
            <p:ph type="ctrTitle"/>
          </p:nvPr>
        </p:nvSpPr>
        <p:spPr>
          <a:xfrm>
            <a:off x="1115616" y="1196752"/>
            <a:ext cx="7577814" cy="14700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E48"/>
              </a:buClr>
              <a:buSzPts val="5400"/>
              <a:buFont typeface="Corbel"/>
              <a:buNone/>
              <a:defRPr b="0" sz="5400">
                <a:solidFill>
                  <a:srgbClr val="373E4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2"/>
          <p:cNvSpPr txBox="1"/>
          <p:nvPr>
            <p:ph idx="2" type="body"/>
          </p:nvPr>
        </p:nvSpPr>
        <p:spPr>
          <a:xfrm>
            <a:off x="4644008" y="5301208"/>
            <a:ext cx="4032250" cy="865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E48"/>
              </a:buClr>
              <a:buSzPts val="2800"/>
              <a:buFont typeface="Corbel"/>
              <a:buNone/>
              <a:defRPr sz="2800"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2D3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E48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23" name="Google Shape;23;p2"/>
          <p:cNvSpPr txBox="1"/>
          <p:nvPr>
            <p:ph idx="12" type="sldNum"/>
          </p:nvPr>
        </p:nvSpPr>
        <p:spPr>
          <a:xfrm>
            <a:off x="7010400" y="6525344"/>
            <a:ext cx="2133600" cy="332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  <p:pic>
        <p:nvPicPr>
          <p:cNvPr id="24" name="Google Shape;24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6182245"/>
            <a:ext cx="6516217" cy="6757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Texto">
  <p:cSld name="Título e Texto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"/>
          <p:cNvSpPr txBox="1"/>
          <p:nvPr>
            <p:ph idx="1" type="body"/>
          </p:nvPr>
        </p:nvSpPr>
        <p:spPr>
          <a:xfrm>
            <a:off x="1295128" y="1340768"/>
            <a:ext cx="7597352" cy="51845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E48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2D3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E48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27" name="Google Shape;27;p3"/>
          <p:cNvSpPr txBox="1"/>
          <p:nvPr>
            <p:ph idx="12" type="sldNum"/>
          </p:nvPr>
        </p:nvSpPr>
        <p:spPr>
          <a:xfrm>
            <a:off x="7010400" y="6525344"/>
            <a:ext cx="2133600" cy="332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  <p:sp>
        <p:nvSpPr>
          <p:cNvPr id="28" name="Google Shape;28;p3"/>
          <p:cNvSpPr txBox="1"/>
          <p:nvPr>
            <p:ph type="title"/>
          </p:nvPr>
        </p:nvSpPr>
        <p:spPr>
          <a:xfrm>
            <a:off x="2483768" y="1"/>
            <a:ext cx="4680520" cy="119675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E48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ítulo e Texto">
  <p:cSld name="1_Título e Texto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7010400" y="6525344"/>
            <a:ext cx="2133600" cy="332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  <p:sp>
        <p:nvSpPr>
          <p:cNvPr id="31" name="Google Shape;31;p4"/>
          <p:cNvSpPr txBox="1"/>
          <p:nvPr>
            <p:ph type="title"/>
          </p:nvPr>
        </p:nvSpPr>
        <p:spPr>
          <a:xfrm>
            <a:off x="2483768" y="1"/>
            <a:ext cx="4680520" cy="119675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E48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7.png"/><Relationship Id="rId3" Type="http://schemas.openxmlformats.org/officeDocument/2006/relationships/image" Target="../media/image4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"/>
          <p:cNvPicPr preferRelativeResize="0"/>
          <p:nvPr/>
        </p:nvPicPr>
        <p:blipFill rotWithShape="1">
          <a:blip r:embed="rId1">
            <a:alphaModFix/>
          </a:blip>
          <a:srcRect b="80589" l="16573" r="0" t="0"/>
          <a:stretch/>
        </p:blipFill>
        <p:spPr>
          <a:xfrm>
            <a:off x="-1" y="0"/>
            <a:ext cx="9144001" cy="11967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1"/>
          <p:cNvPicPr preferRelativeResize="0"/>
          <p:nvPr/>
        </p:nvPicPr>
        <p:blipFill rotWithShape="1">
          <a:blip r:embed="rId2">
            <a:alphaModFix/>
          </a:blip>
          <a:srcRect b="0" l="16573" r="0" t="19410"/>
          <a:stretch/>
        </p:blipFill>
        <p:spPr>
          <a:xfrm>
            <a:off x="0" y="1196752"/>
            <a:ext cx="9144001" cy="5661248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1"/>
          <p:cNvSpPr/>
          <p:nvPr/>
        </p:nvSpPr>
        <p:spPr>
          <a:xfrm>
            <a:off x="0" y="1196752"/>
            <a:ext cx="9144000" cy="5661248"/>
          </a:xfrm>
          <a:prstGeom prst="rect">
            <a:avLst/>
          </a:prstGeom>
          <a:solidFill>
            <a:schemeClr val="lt1">
              <a:alpha val="72549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3" name="Google Shape;13;p1"/>
          <p:cNvSpPr txBox="1"/>
          <p:nvPr>
            <p:ph type="title"/>
          </p:nvPr>
        </p:nvSpPr>
        <p:spPr>
          <a:xfrm>
            <a:off x="2483768" y="1"/>
            <a:ext cx="4680520" cy="119675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E48"/>
              </a:buClr>
              <a:buSzPts val="3600"/>
              <a:buFont typeface="Corbel"/>
              <a:buNone/>
              <a:defRPr b="0" i="0" sz="3600" u="none" cap="none" strike="noStrike">
                <a:solidFill>
                  <a:srgbClr val="373E48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" type="body"/>
          </p:nvPr>
        </p:nvSpPr>
        <p:spPr>
          <a:xfrm>
            <a:off x="1295128" y="1340768"/>
            <a:ext cx="7597352" cy="51845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E48"/>
              </a:buClr>
              <a:buSzPts val="2800"/>
              <a:buFont typeface="Corbel"/>
              <a:buChar char="•"/>
              <a:defRPr b="0" i="0" sz="2800" u="none" cap="none" strike="noStrike">
                <a:solidFill>
                  <a:srgbClr val="373E48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2D3"/>
              </a:buClr>
              <a:buSzPts val="2400"/>
              <a:buFont typeface="Corbel"/>
              <a:buChar char="–"/>
              <a:defRPr b="0" i="0" sz="2400" u="none" cap="none" strike="noStrike">
                <a:solidFill>
                  <a:srgbClr val="00A2D3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E48"/>
              </a:buClr>
              <a:buSzPts val="2400"/>
              <a:buFont typeface="Corbel"/>
              <a:buChar char="•"/>
              <a:defRPr b="0" i="0" sz="2400" u="none" cap="none" strike="noStrike">
                <a:solidFill>
                  <a:srgbClr val="373E48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orbel"/>
              <a:buChar char="–"/>
              <a:defRPr b="0" i="0" sz="2000" u="none" cap="none" strike="noStrike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orbel"/>
              <a:buChar char="»"/>
              <a:defRPr b="0" i="0" sz="2000" u="none" cap="none" strike="noStrike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" name="Google Shape;15;p1"/>
          <p:cNvSpPr txBox="1"/>
          <p:nvPr/>
        </p:nvSpPr>
        <p:spPr>
          <a:xfrm>
            <a:off x="0" y="116632"/>
            <a:ext cx="2555776" cy="10618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pt-PT" sz="2100" u="none" cap="none" strike="noStrike">
                <a:solidFill>
                  <a:srgbClr val="373E48"/>
                </a:solidFill>
                <a:latin typeface="Corbel"/>
                <a:ea typeface="Corbel"/>
                <a:cs typeface="Corbel"/>
                <a:sym typeface="Corbel"/>
              </a:rPr>
              <a:t>ESRG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pt-PT" sz="2100" u="none" cap="none" strike="noStrike">
                <a:solidFill>
                  <a:srgbClr val="00A2D3"/>
                </a:solidFill>
                <a:latin typeface="Corbel"/>
                <a:ea typeface="Corbel"/>
                <a:cs typeface="Corbel"/>
                <a:sym typeface="Corbel"/>
              </a:rPr>
              <a:t>Embedded Systems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pt-PT" sz="2100" u="none" cap="none" strike="noStrike">
                <a:solidFill>
                  <a:srgbClr val="00A2D3"/>
                </a:solidFill>
                <a:latin typeface="Corbel"/>
                <a:ea typeface="Corbel"/>
                <a:cs typeface="Corbel"/>
                <a:sym typeface="Corbel"/>
              </a:rPr>
              <a:t>Research Group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" name="Google Shape;16;p1"/>
          <p:cNvPicPr preferRelativeResize="0"/>
          <p:nvPr/>
        </p:nvPicPr>
        <p:blipFill rotWithShape="1">
          <a:blip r:embed="rId3">
            <a:alphaModFix/>
          </a:blip>
          <a:srcRect b="1448" l="3813" r="37960" t="0"/>
          <a:stretch/>
        </p:blipFill>
        <p:spPr>
          <a:xfrm>
            <a:off x="0" y="1196752"/>
            <a:ext cx="1115616" cy="5661248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1"/>
          <p:cNvSpPr txBox="1"/>
          <p:nvPr>
            <p:ph idx="12" type="sldNum"/>
          </p:nvPr>
        </p:nvSpPr>
        <p:spPr>
          <a:xfrm>
            <a:off x="7010400" y="6525344"/>
            <a:ext cx="2133600" cy="332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4"/>
    <p:sldLayoutId id="2147483649" r:id="rId5"/>
    <p:sldLayoutId id="214748365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Relationship Id="rId4" Type="http://schemas.openxmlformats.org/officeDocument/2006/relationships/image" Target="../media/image11.png"/><Relationship Id="rId5" Type="http://schemas.openxmlformats.org/officeDocument/2006/relationships/image" Target="../media/image1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jpg"/><Relationship Id="rId4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jpg"/><Relationship Id="rId4" Type="http://schemas.openxmlformats.org/officeDocument/2006/relationships/image" Target="../media/image14.jpg"/><Relationship Id="rId5" Type="http://schemas.openxmlformats.org/officeDocument/2006/relationships/image" Target="../media/image27.png"/><Relationship Id="rId6" Type="http://schemas.openxmlformats.org/officeDocument/2006/relationships/image" Target="../media/image3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jpg"/><Relationship Id="rId4" Type="http://schemas.openxmlformats.org/officeDocument/2006/relationships/image" Target="../media/image25.jpg"/><Relationship Id="rId5" Type="http://schemas.openxmlformats.org/officeDocument/2006/relationships/image" Target="../media/image35.png"/><Relationship Id="rId6" Type="http://schemas.openxmlformats.org/officeDocument/2006/relationships/image" Target="../media/image31.png"/><Relationship Id="rId7" Type="http://schemas.openxmlformats.org/officeDocument/2006/relationships/image" Target="../media/image24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3.png"/><Relationship Id="rId4" Type="http://schemas.openxmlformats.org/officeDocument/2006/relationships/image" Target="../media/image29.png"/><Relationship Id="rId5" Type="http://schemas.openxmlformats.org/officeDocument/2006/relationships/image" Target="../media/image33.png"/><Relationship Id="rId6" Type="http://schemas.openxmlformats.org/officeDocument/2006/relationships/image" Target="../media/image2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8.png"/><Relationship Id="rId4" Type="http://schemas.openxmlformats.org/officeDocument/2006/relationships/image" Target="../media/image4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2.png"/><Relationship Id="rId4" Type="http://schemas.openxmlformats.org/officeDocument/2006/relationships/image" Target="../media/image3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7.png"/><Relationship Id="rId4" Type="http://schemas.openxmlformats.org/officeDocument/2006/relationships/image" Target="../media/image3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4.png"/><Relationship Id="rId4" Type="http://schemas.openxmlformats.org/officeDocument/2006/relationships/image" Target="../media/image3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6.png"/><Relationship Id="rId4" Type="http://schemas.openxmlformats.org/officeDocument/2006/relationships/image" Target="../media/image38.png"/><Relationship Id="rId5" Type="http://schemas.openxmlformats.org/officeDocument/2006/relationships/image" Target="../media/image4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5.png"/><Relationship Id="rId4" Type="http://schemas.openxmlformats.org/officeDocument/2006/relationships/image" Target="../media/image41.png"/><Relationship Id="rId5" Type="http://schemas.openxmlformats.org/officeDocument/2006/relationships/image" Target="../media/image5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4.png"/><Relationship Id="rId4" Type="http://schemas.openxmlformats.org/officeDocument/2006/relationships/image" Target="../media/image4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2.png"/><Relationship Id="rId4" Type="http://schemas.openxmlformats.org/officeDocument/2006/relationships/image" Target="../media/image6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55.png"/><Relationship Id="rId4" Type="http://schemas.openxmlformats.org/officeDocument/2006/relationships/image" Target="../media/image4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60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62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9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58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63.png"/><Relationship Id="rId4" Type="http://schemas.openxmlformats.org/officeDocument/2006/relationships/image" Target="../media/image6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9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63.png"/><Relationship Id="rId4" Type="http://schemas.openxmlformats.org/officeDocument/2006/relationships/image" Target="../media/image64.png"/><Relationship Id="rId5" Type="http://schemas.openxmlformats.org/officeDocument/2006/relationships/image" Target="../media/image61.png"/><Relationship Id="rId6" Type="http://schemas.openxmlformats.org/officeDocument/2006/relationships/image" Target="../media/image66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hyperlink" Target="https://github.com/torvalds/linux/blob/master/drivers/iio/light/tsl2583.c" TargetMode="External"/><Relationship Id="rId4" Type="http://schemas.openxmlformats.org/officeDocument/2006/relationships/hyperlink" Target="https://github.com/sandeepmistry/arduino-LoRa" TargetMode="Externa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7.png"/><Relationship Id="rId4" Type="http://schemas.openxmlformats.org/officeDocument/2006/relationships/image" Target="../media/image2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Relationship Id="rId4" Type="http://schemas.openxmlformats.org/officeDocument/2006/relationships/image" Target="../media/image8.png"/><Relationship Id="rId5" Type="http://schemas.openxmlformats.org/officeDocument/2006/relationships/image" Target="../media/image1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Relationship Id="rId4" Type="http://schemas.openxmlformats.org/officeDocument/2006/relationships/image" Target="../media/image10.png"/><Relationship Id="rId5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5"/>
          <p:cNvSpPr txBox="1"/>
          <p:nvPr>
            <p:ph idx="1" type="subTitle"/>
          </p:nvPr>
        </p:nvSpPr>
        <p:spPr>
          <a:xfrm>
            <a:off x="1115616" y="2708921"/>
            <a:ext cx="4104456" cy="648072"/>
          </a:xfrm>
          <a:prstGeom prst="rect">
            <a:avLst/>
          </a:prstGeom>
          <a:solidFill>
            <a:srgbClr val="373E48">
              <a:alpha val="45490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orbel"/>
              <a:buNone/>
            </a:pPr>
            <a:r>
              <a:rPr lang="pt-PT" sz="3600"/>
              <a:t>Embedded Systems</a:t>
            </a:r>
            <a:endParaRPr sz="3600"/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orbel"/>
              <a:buNone/>
            </a:pPr>
            <a:r>
              <a:t/>
            </a:r>
            <a:endParaRPr sz="3600"/>
          </a:p>
        </p:txBody>
      </p:sp>
      <p:sp>
        <p:nvSpPr>
          <p:cNvPr id="37" name="Google Shape;37;p5"/>
          <p:cNvSpPr txBox="1"/>
          <p:nvPr>
            <p:ph type="ctrTitle"/>
          </p:nvPr>
        </p:nvSpPr>
        <p:spPr>
          <a:xfrm>
            <a:off x="1107129" y="3835854"/>
            <a:ext cx="7577814" cy="14700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orbel"/>
              <a:buNone/>
            </a:pPr>
            <a:r>
              <a:rPr b="1" i="1" lang="pt-PT" sz="4000">
                <a:solidFill>
                  <a:schemeClr val="lt1"/>
                </a:solidFill>
              </a:rPr>
              <a:t>SLiPaD</a:t>
            </a:r>
            <a:endParaRPr b="1" i="1" sz="4000">
              <a:solidFill>
                <a:schemeClr val="lt1"/>
              </a:solidFill>
            </a:endParaRPr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orbel"/>
              <a:buNone/>
            </a:pPr>
            <a:r>
              <a:rPr b="1" i="1" lang="pt-PT" sz="3500">
                <a:solidFill>
                  <a:schemeClr val="lt1"/>
                </a:solidFill>
              </a:rPr>
              <a:t>Smart Lighting with Parking Detectio</a:t>
            </a:r>
            <a:r>
              <a:rPr b="1" i="1" lang="pt-PT" sz="3600">
                <a:solidFill>
                  <a:schemeClr val="lt1"/>
                </a:solidFill>
              </a:rPr>
              <a:t>n</a:t>
            </a:r>
            <a:endParaRPr b="1" i="1" sz="3600">
              <a:solidFill>
                <a:schemeClr val="lt1"/>
              </a:solidFill>
            </a:endParaRPr>
          </a:p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1125601" y="5301207"/>
            <a:ext cx="7577814" cy="865187"/>
          </a:xfrm>
          <a:prstGeom prst="rect">
            <a:avLst/>
          </a:prstGeom>
          <a:solidFill>
            <a:srgbClr val="FFFFFF">
              <a:alpha val="64313"/>
            </a:srgbClr>
          </a:solidFill>
          <a:ln>
            <a:noFill/>
          </a:ln>
        </p:spPr>
        <p:txBody>
          <a:bodyPr anchorCtr="1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rbel"/>
              <a:buNone/>
            </a:pPr>
            <a:r>
              <a:rPr b="1" lang="pt-PT" sz="1800">
                <a:solidFill>
                  <a:schemeClr val="dk1"/>
                </a:solidFill>
              </a:rPr>
              <a:t>Group 9: Diogo Fernandes – A88262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rbel"/>
              <a:buNone/>
            </a:pPr>
            <a:r>
              <a:rPr b="1" lang="pt-PT" sz="1800">
                <a:solidFill>
                  <a:schemeClr val="dk1"/>
                </a:solidFill>
              </a:rPr>
              <a:t>	José Tomás Abreu – A88218</a:t>
            </a:r>
            <a:endParaRPr/>
          </a:p>
        </p:txBody>
      </p:sp>
      <p:sp>
        <p:nvSpPr>
          <p:cNvPr id="39" name="Google Shape;39;p5"/>
          <p:cNvSpPr txBox="1"/>
          <p:nvPr/>
        </p:nvSpPr>
        <p:spPr>
          <a:xfrm>
            <a:off x="1087166" y="2097357"/>
            <a:ext cx="28368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1" lang="pt-PT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Design</a:t>
            </a:r>
            <a:endParaRPr b="0" i="0" sz="4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4"/>
          <p:cNvSpPr txBox="1"/>
          <p:nvPr>
            <p:ph idx="1" type="body"/>
          </p:nvPr>
        </p:nvSpPr>
        <p:spPr>
          <a:xfrm>
            <a:off x="1295128" y="1340768"/>
            <a:ext cx="7597500" cy="51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b="1" lang="pt-PT"/>
              <a:t>Op-Amp</a:t>
            </a:r>
            <a:r>
              <a:rPr lang="pt-PT"/>
              <a:t>: LM358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b="1" lang="pt-PT"/>
              <a:t>R1</a:t>
            </a:r>
            <a:r>
              <a:rPr lang="pt-PT"/>
              <a:t> = 2 kohm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b="1" lang="pt-PT"/>
              <a:t>R2</a:t>
            </a:r>
            <a:r>
              <a:rPr lang="pt-PT"/>
              <a:t> = 4,7 kohm</a:t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E48"/>
              </a:buClr>
              <a:buSzPts val="1800"/>
              <a:buNone/>
            </a:pPr>
            <a:r>
              <a:t/>
            </a:r>
            <a:endParaRPr/>
          </a:p>
        </p:txBody>
      </p:sp>
      <p:sp>
        <p:nvSpPr>
          <p:cNvPr id="103" name="Google Shape;103;p14"/>
          <p:cNvSpPr txBox="1"/>
          <p:nvPr>
            <p:ph type="title"/>
          </p:nvPr>
        </p:nvSpPr>
        <p:spPr>
          <a:xfrm>
            <a:off x="2483768" y="1"/>
            <a:ext cx="4680600" cy="119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E48"/>
              </a:buClr>
              <a:buSzPts val="1800"/>
              <a:buNone/>
            </a:pPr>
            <a:r>
              <a:rPr lang="pt-PT"/>
              <a:t>Lamp Failure Detector</a:t>
            </a:r>
            <a:endParaRPr/>
          </a:p>
        </p:txBody>
      </p:sp>
      <p:pic>
        <p:nvPicPr>
          <p:cNvPr id="104" name="Google Shape;10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42050" y="1340775"/>
            <a:ext cx="3501950" cy="2443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58425" y="3047723"/>
            <a:ext cx="5141651" cy="177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58425" y="4818425"/>
            <a:ext cx="5260048" cy="188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5"/>
          <p:cNvSpPr txBox="1"/>
          <p:nvPr>
            <p:ph idx="1" type="body"/>
          </p:nvPr>
        </p:nvSpPr>
        <p:spPr>
          <a:xfrm>
            <a:off x="1295126" y="1340775"/>
            <a:ext cx="4938900" cy="51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pt-PT"/>
              <a:t>5MP OmniVision sensor;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pt-PT"/>
              <a:t>15-pin ribbon cable to </a:t>
            </a:r>
            <a:r>
              <a:rPr b="1" lang="pt-PT"/>
              <a:t>connect to CSI;</a:t>
            </a:r>
            <a:endParaRPr b="1"/>
          </a:p>
        </p:txBody>
      </p:sp>
      <p:sp>
        <p:nvSpPr>
          <p:cNvPr id="112" name="Google Shape;112;p15"/>
          <p:cNvSpPr txBox="1"/>
          <p:nvPr>
            <p:ph type="title"/>
          </p:nvPr>
        </p:nvSpPr>
        <p:spPr>
          <a:xfrm>
            <a:off x="2483768" y="1"/>
            <a:ext cx="4680600" cy="119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E48"/>
              </a:buClr>
              <a:buSzPts val="1800"/>
              <a:buNone/>
            </a:pPr>
            <a:r>
              <a:rPr lang="pt-PT"/>
              <a:t>Raspberry Pi Camera Module V1</a:t>
            </a:r>
            <a:endParaRPr/>
          </a:p>
        </p:txBody>
      </p:sp>
      <p:pic>
        <p:nvPicPr>
          <p:cNvPr id="113" name="Google Shape;11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33872" y="1340776"/>
            <a:ext cx="2658754" cy="2088225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5"/>
          <p:cNvSpPr txBox="1"/>
          <p:nvPr/>
        </p:nvSpPr>
        <p:spPr>
          <a:xfrm>
            <a:off x="6342425" y="2558375"/>
            <a:ext cx="5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115" name="Google Shape;11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95125" y="4119925"/>
            <a:ext cx="6819124" cy="938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6"/>
          <p:cNvSpPr txBox="1"/>
          <p:nvPr>
            <p:ph idx="1" type="body"/>
          </p:nvPr>
        </p:nvSpPr>
        <p:spPr>
          <a:xfrm>
            <a:off x="1295125" y="1340775"/>
            <a:ext cx="5869200" cy="51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pt-PT"/>
              <a:t>Half-duplex </a:t>
            </a:r>
            <a:r>
              <a:rPr b="1" lang="pt-PT"/>
              <a:t>SPI</a:t>
            </a:r>
            <a:r>
              <a:rPr lang="pt-PT"/>
              <a:t> communication;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pt-PT"/>
              <a:t>Effective Bitrate : 0,018 - 37,5 kbps;</a:t>
            </a:r>
            <a:endParaRPr/>
          </a:p>
        </p:txBody>
      </p:sp>
      <p:sp>
        <p:nvSpPr>
          <p:cNvPr id="121" name="Google Shape;121;p16"/>
          <p:cNvSpPr txBox="1"/>
          <p:nvPr>
            <p:ph type="title"/>
          </p:nvPr>
        </p:nvSpPr>
        <p:spPr>
          <a:xfrm>
            <a:off x="2483768" y="1"/>
            <a:ext cx="4680600" cy="119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E48"/>
              </a:buClr>
              <a:buSzPts val="1800"/>
              <a:buNone/>
            </a:pPr>
            <a:r>
              <a:rPr lang="pt-PT"/>
              <a:t>LoRa Module SX1278 433MHz</a:t>
            </a:r>
            <a:endParaRPr/>
          </a:p>
        </p:txBody>
      </p:sp>
      <p:pic>
        <p:nvPicPr>
          <p:cNvPr id="122" name="Google Shape;12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3591" y="1340775"/>
            <a:ext cx="1908984" cy="19089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83600" y="3249750"/>
            <a:ext cx="1908976" cy="196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95125" y="2751582"/>
            <a:ext cx="5627651" cy="23629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95125" y="5112736"/>
            <a:ext cx="5627649" cy="14126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7"/>
          <p:cNvSpPr txBox="1"/>
          <p:nvPr>
            <p:ph idx="1" type="body"/>
          </p:nvPr>
        </p:nvSpPr>
        <p:spPr>
          <a:xfrm>
            <a:off x="1118675" y="1381325"/>
            <a:ext cx="5869200" cy="51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pt-PT" sz="2600"/>
              <a:t>Power supply output</a:t>
            </a:r>
            <a:r>
              <a:rPr lang="pt-PT" sz="2600"/>
              <a:t> voltage: 12V/5A;</a:t>
            </a:r>
            <a:endParaRPr sz="2600"/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pt-PT" sz="2600"/>
              <a:t>Step-Down output voltage 5 V / 5 A;</a:t>
            </a:r>
            <a:endParaRPr sz="2600"/>
          </a:p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E48"/>
              </a:buClr>
              <a:buSzPts val="1800"/>
              <a:buNone/>
            </a:pPr>
            <a:r>
              <a:t/>
            </a:r>
            <a:endParaRPr sz="3100"/>
          </a:p>
        </p:txBody>
      </p:sp>
      <p:sp>
        <p:nvSpPr>
          <p:cNvPr id="131" name="Google Shape;131;p17"/>
          <p:cNvSpPr txBox="1"/>
          <p:nvPr>
            <p:ph type="title"/>
          </p:nvPr>
        </p:nvSpPr>
        <p:spPr>
          <a:xfrm>
            <a:off x="2483768" y="1"/>
            <a:ext cx="4680600" cy="119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E48"/>
              </a:buClr>
              <a:buSzPts val="1800"/>
              <a:buNone/>
            </a:pPr>
            <a:r>
              <a:rPr lang="pt-PT"/>
              <a:t>Power Module</a:t>
            </a:r>
            <a:endParaRPr/>
          </a:p>
        </p:txBody>
      </p:sp>
      <p:pic>
        <p:nvPicPr>
          <p:cNvPr id="132" name="Google Shape;13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48675" y="1340775"/>
            <a:ext cx="2143950" cy="1538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54025" y="5005050"/>
            <a:ext cx="1538600" cy="153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46500" y="2861101"/>
            <a:ext cx="5869250" cy="20195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46500" y="4880700"/>
            <a:ext cx="5869251" cy="1700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5400000">
            <a:off x="7126123" y="3238550"/>
            <a:ext cx="2143950" cy="13890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8"/>
          <p:cNvSpPr txBox="1"/>
          <p:nvPr>
            <p:ph idx="1" type="body"/>
          </p:nvPr>
        </p:nvSpPr>
        <p:spPr>
          <a:xfrm>
            <a:off x="1295128" y="1340768"/>
            <a:ext cx="7597500" cy="51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b="1" lang="pt-PT"/>
              <a:t>T</a:t>
            </a:r>
            <a:r>
              <a:rPr b="1" lang="pt-PT" sz="1800"/>
              <a:t>MOS</a:t>
            </a:r>
            <a:r>
              <a:rPr lang="pt-PT"/>
              <a:t>: BUK453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b="1" lang="pt-PT"/>
              <a:t>Diode D</a:t>
            </a:r>
            <a:r>
              <a:rPr lang="pt-PT"/>
              <a:t>: MR852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b="1" lang="pt-PT"/>
              <a:t>R</a:t>
            </a:r>
            <a:r>
              <a:rPr b="1" lang="pt-PT" sz="1800"/>
              <a:t>G</a:t>
            </a:r>
            <a:r>
              <a:rPr lang="pt-PT"/>
              <a:t> = 100 ohm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b="1" lang="pt-PT"/>
              <a:t>R</a:t>
            </a:r>
            <a:r>
              <a:rPr b="1" lang="pt-PT" sz="1800"/>
              <a:t>GS</a:t>
            </a:r>
            <a:r>
              <a:rPr lang="pt-PT"/>
              <a:t> = 12 kohm</a:t>
            </a:r>
            <a:endParaRPr/>
          </a:p>
        </p:txBody>
      </p:sp>
      <p:sp>
        <p:nvSpPr>
          <p:cNvPr id="142" name="Google Shape;142;p18"/>
          <p:cNvSpPr txBox="1"/>
          <p:nvPr>
            <p:ph type="title"/>
          </p:nvPr>
        </p:nvSpPr>
        <p:spPr>
          <a:xfrm>
            <a:off x="2483768" y="1"/>
            <a:ext cx="4680600" cy="119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E48"/>
              </a:buClr>
              <a:buSzPts val="1800"/>
              <a:buNone/>
            </a:pPr>
            <a:r>
              <a:rPr lang="pt-PT"/>
              <a:t>Driver and Lamp</a:t>
            </a:r>
            <a:endParaRPr/>
          </a:p>
        </p:txBody>
      </p:sp>
      <p:pic>
        <p:nvPicPr>
          <p:cNvPr id="143" name="Google Shape;14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16750" y="1340775"/>
            <a:ext cx="2575875" cy="291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95125" y="3499656"/>
            <a:ext cx="5193225" cy="13565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95125" y="4856250"/>
            <a:ext cx="5193226" cy="166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88350" y="4260725"/>
            <a:ext cx="2404275" cy="22125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9"/>
          <p:cNvSpPr txBox="1"/>
          <p:nvPr>
            <p:ph type="title"/>
          </p:nvPr>
        </p:nvSpPr>
        <p:spPr>
          <a:xfrm>
            <a:off x="1467768" y="3429000"/>
            <a:ext cx="4680600" cy="119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E48"/>
              </a:buClr>
              <a:buSzPts val="1800"/>
              <a:buNone/>
            </a:pPr>
            <a:r>
              <a:rPr lang="pt-PT"/>
              <a:t>Software</a:t>
            </a:r>
            <a:r>
              <a:rPr lang="pt-PT"/>
              <a:t> Specification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E48"/>
              </a:buClr>
              <a:buSzPts val="1800"/>
              <a:buNone/>
            </a:pPr>
            <a:r>
              <a:rPr lang="pt-PT"/>
              <a:t>Local System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0"/>
          <p:cNvSpPr txBox="1"/>
          <p:nvPr>
            <p:ph idx="1" type="body"/>
          </p:nvPr>
        </p:nvSpPr>
        <p:spPr>
          <a:xfrm>
            <a:off x="1295125" y="1340775"/>
            <a:ext cx="7597500" cy="49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b="1" lang="pt-PT" sz="2400"/>
              <a:t>tCamera</a:t>
            </a:r>
            <a:r>
              <a:rPr lang="pt-PT" sz="2400"/>
              <a:t>: acquire a camera frame, process image and search for parking spots;</a:t>
            </a:r>
            <a:endParaRPr sz="2400"/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b="1" lang="pt-PT" sz="2400"/>
              <a:t>tSend</a:t>
            </a:r>
            <a:r>
              <a:rPr lang="pt-PT" sz="2400"/>
              <a:t>: sends a message to the gateway;</a:t>
            </a:r>
            <a:endParaRPr sz="2400"/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b="1" lang="pt-PT" sz="2400"/>
              <a:t>tLoraRecv</a:t>
            </a:r>
            <a:r>
              <a:rPr lang="pt-PT" sz="2400"/>
              <a:t>: receives a message from the gateway;</a:t>
            </a:r>
            <a:endParaRPr sz="2400"/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b="1" lang="pt-PT" sz="2400"/>
              <a:t>tRecvSensor</a:t>
            </a:r>
            <a:r>
              <a:rPr lang="pt-PT" sz="2400"/>
              <a:t>: receives sensors information, from the daemon;</a:t>
            </a:r>
            <a:endParaRPr sz="2400"/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b="1" lang="pt-PT" sz="2400"/>
              <a:t>PIRisr</a:t>
            </a:r>
            <a:r>
              <a:rPr lang="pt-PT" sz="2400"/>
              <a:t>: turns-on the lamp when PIR is activated and sends it to the gateway.</a:t>
            </a:r>
            <a:endParaRPr sz="2400"/>
          </a:p>
        </p:txBody>
      </p:sp>
      <p:sp>
        <p:nvSpPr>
          <p:cNvPr id="157" name="Google Shape;157;p20"/>
          <p:cNvSpPr txBox="1"/>
          <p:nvPr>
            <p:ph type="title"/>
          </p:nvPr>
        </p:nvSpPr>
        <p:spPr>
          <a:xfrm>
            <a:off x="2465512" y="0"/>
            <a:ext cx="5256600" cy="11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E48"/>
              </a:buClr>
              <a:buSzPts val="3600"/>
              <a:buFont typeface="Corbel"/>
              <a:buNone/>
            </a:pPr>
            <a:r>
              <a:rPr lang="pt-PT"/>
              <a:t>Task Overview</a:t>
            </a:r>
            <a:endParaRPr/>
          </a:p>
        </p:txBody>
      </p:sp>
      <p:pic>
        <p:nvPicPr>
          <p:cNvPr id="158" name="Google Shape;15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0926" y="4533176"/>
            <a:ext cx="2223014" cy="2251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66674" y="4533174"/>
            <a:ext cx="3715851" cy="2251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1"/>
          <p:cNvSpPr txBox="1"/>
          <p:nvPr>
            <p:ph idx="1" type="body"/>
          </p:nvPr>
        </p:nvSpPr>
        <p:spPr>
          <a:xfrm>
            <a:off x="1295125" y="1340775"/>
            <a:ext cx="7597500" cy="49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b="1" lang="pt-PT" sz="2400"/>
              <a:t>condCameraAcquire: </a:t>
            </a:r>
            <a:r>
              <a:rPr lang="pt-PT" sz="2400"/>
              <a:t>notifies</a:t>
            </a:r>
            <a:r>
              <a:rPr lang="pt-PT" sz="2400"/>
              <a:t> </a:t>
            </a:r>
            <a:r>
              <a:rPr i="1" lang="pt-PT" sz="2400"/>
              <a:t>tCamera</a:t>
            </a:r>
            <a:r>
              <a:rPr lang="pt-PT" sz="2400"/>
              <a:t> that a camera sample period has elapsed;</a:t>
            </a:r>
            <a:endParaRPr sz="2400"/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b="1" lang="pt-PT" sz="2400"/>
              <a:t>condSend: </a:t>
            </a:r>
            <a:r>
              <a:rPr lang="pt-PT" sz="2400"/>
              <a:t>notifies  </a:t>
            </a:r>
            <a:r>
              <a:rPr i="1" lang="pt-PT" sz="2400"/>
              <a:t>tLoraSend</a:t>
            </a:r>
            <a:r>
              <a:rPr lang="pt-PT" sz="2400"/>
              <a:t> that a new message is ready to be sent;</a:t>
            </a:r>
            <a:endParaRPr sz="24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b="1" lang="pt-PT" sz="2400"/>
              <a:t>mutCamera: </a:t>
            </a:r>
            <a:r>
              <a:rPr lang="pt-PT" sz="2400"/>
              <a:t>associated with the condition variable condCameraAcquire;</a:t>
            </a:r>
            <a:endParaRPr sz="2400"/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b="1" lang="pt-PT" sz="2400"/>
              <a:t>mutSend: </a:t>
            </a:r>
            <a:r>
              <a:rPr lang="pt-PT" sz="2400"/>
              <a:t>protects the message to be sent in tSend;</a:t>
            </a:r>
            <a:endParaRPr sz="2400"/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b="1" lang="pt-PT" sz="2400"/>
              <a:t>mutComms: </a:t>
            </a:r>
            <a:r>
              <a:rPr lang="pt-PT" sz="2400"/>
              <a:t>protects LoRa communication;</a:t>
            </a:r>
            <a:endParaRPr sz="2400"/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b="1" lang="pt-PT" sz="2400"/>
              <a:t>mutChangePWM: </a:t>
            </a:r>
            <a:r>
              <a:rPr lang="pt-PT" sz="2400"/>
              <a:t>protects the modification of PWM when defining a new PWM value for the lamp;</a:t>
            </a:r>
            <a:endParaRPr sz="2400"/>
          </a:p>
        </p:txBody>
      </p:sp>
      <p:sp>
        <p:nvSpPr>
          <p:cNvPr id="165" name="Google Shape;165;p21"/>
          <p:cNvSpPr txBox="1"/>
          <p:nvPr>
            <p:ph type="title"/>
          </p:nvPr>
        </p:nvSpPr>
        <p:spPr>
          <a:xfrm>
            <a:off x="2465512" y="0"/>
            <a:ext cx="5256600" cy="11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E48"/>
              </a:buClr>
              <a:buSzPts val="3600"/>
              <a:buFont typeface="Corbel"/>
              <a:buNone/>
            </a:pPr>
            <a:r>
              <a:rPr lang="pt-PT"/>
              <a:t>Task Synchronization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2"/>
          <p:cNvSpPr txBox="1"/>
          <p:nvPr>
            <p:ph type="title"/>
          </p:nvPr>
        </p:nvSpPr>
        <p:spPr>
          <a:xfrm>
            <a:off x="2465512" y="0"/>
            <a:ext cx="5256600" cy="11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E48"/>
              </a:buClr>
              <a:buSzPts val="3600"/>
              <a:buFont typeface="Corbel"/>
              <a:buNone/>
            </a:pPr>
            <a:r>
              <a:rPr lang="pt-PT"/>
              <a:t>Classes Diagram</a:t>
            </a:r>
            <a:endParaRPr/>
          </a:p>
        </p:txBody>
      </p:sp>
      <p:pic>
        <p:nvPicPr>
          <p:cNvPr id="171" name="Google Shape;17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3050" y="2158525"/>
            <a:ext cx="7524750" cy="3105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3"/>
          <p:cNvSpPr txBox="1"/>
          <p:nvPr>
            <p:ph type="title"/>
          </p:nvPr>
        </p:nvSpPr>
        <p:spPr>
          <a:xfrm>
            <a:off x="2465512" y="0"/>
            <a:ext cx="5256600" cy="11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E48"/>
              </a:buClr>
              <a:buSzPts val="3600"/>
              <a:buFont typeface="Corbel"/>
              <a:buNone/>
            </a:pPr>
            <a:r>
              <a:rPr lang="pt-PT"/>
              <a:t>LoraComm - Flowcharts</a:t>
            </a:r>
            <a:endParaRPr/>
          </a:p>
        </p:txBody>
      </p:sp>
      <p:pic>
        <p:nvPicPr>
          <p:cNvPr id="177" name="Google Shape;17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3881" y="1186700"/>
            <a:ext cx="3814669" cy="567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89550" y="1186700"/>
            <a:ext cx="1971900" cy="43768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/>
          <p:nvPr>
            <p:ph idx="1" type="body"/>
          </p:nvPr>
        </p:nvSpPr>
        <p:spPr>
          <a:xfrm>
            <a:off x="1295128" y="1340768"/>
            <a:ext cx="7597352" cy="51845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E48"/>
              </a:buClr>
              <a:buSzPts val="2800"/>
              <a:buFont typeface="Corbel"/>
              <a:buChar char="•"/>
            </a:pPr>
            <a:r>
              <a:rPr lang="pt-PT"/>
              <a:t>Recap</a:t>
            </a:r>
            <a:endParaRPr/>
          </a:p>
          <a:p>
            <a:pPr indent="-4064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E48"/>
              </a:buClr>
              <a:buSzPts val="2800"/>
              <a:buFont typeface="Corbel"/>
              <a:buChar char="–"/>
            </a:pPr>
            <a:r>
              <a:rPr lang="pt-PT"/>
              <a:t>Network Architecture</a:t>
            </a:r>
            <a:endParaRPr/>
          </a:p>
          <a:p>
            <a:pPr indent="-4064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E48"/>
              </a:buClr>
              <a:buSzPts val="2800"/>
              <a:buFont typeface="Corbel"/>
              <a:buChar char="–"/>
            </a:pPr>
            <a:r>
              <a:rPr lang="pt-PT"/>
              <a:t>System Overview</a:t>
            </a:r>
            <a:endParaRPr/>
          </a:p>
          <a:p>
            <a:pPr indent="-4064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E48"/>
              </a:buClr>
              <a:buSzPts val="2800"/>
              <a:buFont typeface="Corbel"/>
              <a:buChar char="–"/>
            </a:pPr>
            <a:r>
              <a:rPr lang="pt-PT"/>
              <a:t>Hardware Architecture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E48"/>
              </a:buClr>
              <a:buSzPts val="2800"/>
              <a:buFont typeface="Corbel"/>
              <a:buChar char="•"/>
            </a:pPr>
            <a:r>
              <a:rPr lang="pt-PT"/>
              <a:t>Hardware Specification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E48"/>
              </a:buClr>
              <a:buSzPts val="2800"/>
              <a:buFont typeface="Corbel"/>
              <a:buChar char="•"/>
            </a:pPr>
            <a:r>
              <a:rPr lang="pt-PT"/>
              <a:t>Software </a:t>
            </a:r>
            <a:r>
              <a:rPr lang="pt-PT"/>
              <a:t>Specification</a:t>
            </a:r>
            <a:endParaRPr/>
          </a:p>
          <a:p>
            <a:pPr indent="-4064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E48"/>
              </a:buClr>
              <a:buSzPts val="2800"/>
              <a:buFont typeface="Corbel"/>
              <a:buChar char="–"/>
            </a:pPr>
            <a:r>
              <a:rPr lang="pt-PT"/>
              <a:t>Local System</a:t>
            </a:r>
            <a:endParaRPr/>
          </a:p>
          <a:p>
            <a:pPr indent="-4064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E48"/>
              </a:buClr>
              <a:buSzPts val="2800"/>
              <a:buFont typeface="Corbel"/>
              <a:buChar char="–"/>
            </a:pPr>
            <a:r>
              <a:rPr lang="pt-PT"/>
              <a:t>Gateway</a:t>
            </a:r>
            <a:endParaRPr/>
          </a:p>
          <a:p>
            <a:pPr indent="-4064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E48"/>
              </a:buClr>
              <a:buSzPts val="2800"/>
              <a:buFont typeface="Corbel"/>
              <a:buChar char="–"/>
            </a:pPr>
            <a:r>
              <a:rPr lang="pt-PT"/>
              <a:t>Remote System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pt-PT"/>
              <a:t>Tools and COTS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pt-PT"/>
              <a:t>GUIs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E48"/>
              </a:buClr>
              <a:buSzPts val="2800"/>
              <a:buFont typeface="Corbel"/>
              <a:buNone/>
            </a:pPr>
            <a:r>
              <a:t/>
            </a:r>
            <a:endParaRPr/>
          </a:p>
          <a:p>
            <a:pPr indent="-1651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E48"/>
              </a:buClr>
              <a:buSzPts val="2800"/>
              <a:buFont typeface="Corbel"/>
              <a:buNone/>
            </a:pPr>
            <a:r>
              <a:t/>
            </a:r>
            <a:endParaRPr/>
          </a:p>
        </p:txBody>
      </p:sp>
      <p:sp>
        <p:nvSpPr>
          <p:cNvPr id="45" name="Google Shape;45;p6"/>
          <p:cNvSpPr txBox="1"/>
          <p:nvPr>
            <p:ph type="title"/>
          </p:nvPr>
        </p:nvSpPr>
        <p:spPr>
          <a:xfrm>
            <a:off x="2483768" y="1"/>
            <a:ext cx="4680520" cy="119675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E48"/>
              </a:buClr>
              <a:buSzPts val="3600"/>
              <a:buFont typeface="Corbel"/>
              <a:buNone/>
            </a:pPr>
            <a:r>
              <a:rPr lang="pt-PT"/>
              <a:t>Agenda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4"/>
          <p:cNvSpPr txBox="1"/>
          <p:nvPr>
            <p:ph type="title"/>
          </p:nvPr>
        </p:nvSpPr>
        <p:spPr>
          <a:xfrm>
            <a:off x="2465512" y="0"/>
            <a:ext cx="5256600" cy="11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E48"/>
              </a:buClr>
              <a:buSzPts val="3600"/>
              <a:buFont typeface="Corbel"/>
              <a:buNone/>
            </a:pPr>
            <a:r>
              <a:rPr lang="pt-PT"/>
              <a:t>LoraComm - </a:t>
            </a:r>
            <a:r>
              <a:rPr lang="pt-PT"/>
              <a:t>Flowcharts</a:t>
            </a:r>
            <a:endParaRPr/>
          </a:p>
        </p:txBody>
      </p:sp>
      <p:pic>
        <p:nvPicPr>
          <p:cNvPr id="184" name="Google Shape;18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0701" y="1186700"/>
            <a:ext cx="2241300" cy="5671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80425" y="1171988"/>
            <a:ext cx="2099550" cy="4514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5"/>
          <p:cNvSpPr txBox="1"/>
          <p:nvPr>
            <p:ph type="title"/>
          </p:nvPr>
        </p:nvSpPr>
        <p:spPr>
          <a:xfrm>
            <a:off x="2465512" y="0"/>
            <a:ext cx="5256600" cy="11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E48"/>
              </a:buClr>
              <a:buSzPts val="3600"/>
              <a:buFont typeface="Corbel"/>
              <a:buNone/>
            </a:pPr>
            <a:r>
              <a:rPr lang="pt-PT"/>
              <a:t>Camera - </a:t>
            </a:r>
            <a:r>
              <a:rPr lang="pt-PT"/>
              <a:t>Flowcharts</a:t>
            </a:r>
            <a:endParaRPr/>
          </a:p>
        </p:txBody>
      </p:sp>
      <p:pic>
        <p:nvPicPr>
          <p:cNvPr id="191" name="Google Shape;19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9324" y="1189550"/>
            <a:ext cx="4688101" cy="5668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40875" y="1413287"/>
            <a:ext cx="2863175" cy="49857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6"/>
          <p:cNvSpPr txBox="1"/>
          <p:nvPr>
            <p:ph type="title"/>
          </p:nvPr>
        </p:nvSpPr>
        <p:spPr>
          <a:xfrm>
            <a:off x="2465512" y="0"/>
            <a:ext cx="5256600" cy="11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E48"/>
              </a:buClr>
              <a:buSzPts val="3600"/>
              <a:buFont typeface="Corbel"/>
              <a:buNone/>
            </a:pPr>
            <a:r>
              <a:rPr lang="pt-PT"/>
              <a:t>MainProcess - </a:t>
            </a:r>
            <a:r>
              <a:rPr lang="pt-PT"/>
              <a:t>Flowcharts</a:t>
            </a:r>
            <a:endParaRPr/>
          </a:p>
        </p:txBody>
      </p:sp>
      <p:pic>
        <p:nvPicPr>
          <p:cNvPr id="198" name="Google Shape;19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33625" y="1189550"/>
            <a:ext cx="3368751" cy="5668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02850" y="1189550"/>
            <a:ext cx="2739575" cy="5009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42425" y="1189550"/>
            <a:ext cx="1991200" cy="5531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7"/>
          <p:cNvSpPr txBox="1"/>
          <p:nvPr>
            <p:ph type="title"/>
          </p:nvPr>
        </p:nvSpPr>
        <p:spPr>
          <a:xfrm>
            <a:off x="2465512" y="0"/>
            <a:ext cx="5256600" cy="11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E48"/>
              </a:buClr>
              <a:buSzPts val="3600"/>
              <a:buFont typeface="Corbel"/>
              <a:buNone/>
            </a:pPr>
            <a:r>
              <a:rPr lang="pt-PT"/>
              <a:t>dSensors - </a:t>
            </a:r>
            <a:r>
              <a:rPr lang="pt-PT"/>
              <a:t>Flowcharts</a:t>
            </a:r>
            <a:endParaRPr/>
          </a:p>
        </p:txBody>
      </p:sp>
      <p:pic>
        <p:nvPicPr>
          <p:cNvPr id="206" name="Google Shape;20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26013" y="1222450"/>
            <a:ext cx="3111425" cy="5727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9975" y="1222450"/>
            <a:ext cx="2435275" cy="401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98200" y="1222450"/>
            <a:ext cx="2305253" cy="5428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8"/>
          <p:cNvSpPr txBox="1"/>
          <p:nvPr>
            <p:ph type="title"/>
          </p:nvPr>
        </p:nvSpPr>
        <p:spPr>
          <a:xfrm>
            <a:off x="1467768" y="3429000"/>
            <a:ext cx="4680600" cy="119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E48"/>
              </a:buClr>
              <a:buSzPts val="1800"/>
              <a:buNone/>
            </a:pPr>
            <a:r>
              <a:rPr lang="pt-PT"/>
              <a:t>Software Specification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E48"/>
              </a:buClr>
              <a:buSzPts val="1800"/>
              <a:buNone/>
            </a:pPr>
            <a:r>
              <a:rPr lang="pt-PT"/>
              <a:t>Gateway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9"/>
          <p:cNvSpPr txBox="1"/>
          <p:nvPr>
            <p:ph idx="1" type="body"/>
          </p:nvPr>
        </p:nvSpPr>
        <p:spPr>
          <a:xfrm>
            <a:off x="1295125" y="1340775"/>
            <a:ext cx="7597500" cy="49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b="1" lang="pt-PT" sz="2400"/>
              <a:t>tLoraRecv: </a:t>
            </a:r>
            <a:r>
              <a:rPr lang="pt-PT" sz="2400"/>
              <a:t>receives all messages from local systems, using LoRa communication;</a:t>
            </a:r>
            <a:endParaRPr sz="2400"/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b="1" lang="pt-PT" sz="2400"/>
              <a:t>tTCPRecv: </a:t>
            </a:r>
            <a:r>
              <a:rPr lang="pt-PT" sz="2400"/>
              <a:t>receives all messages from the remote server, using TCP-IP communication;</a:t>
            </a:r>
            <a:endParaRPr sz="24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b="1" lang="pt-PT" sz="2400"/>
              <a:t>LoraComm::tSend: </a:t>
            </a:r>
            <a:r>
              <a:rPr lang="pt-PT" sz="2400"/>
              <a:t>sends all received messages from the remote server to the local systems, using LoRa communication;</a:t>
            </a:r>
            <a:endParaRPr sz="2400"/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b="1" lang="pt-PT" sz="2400"/>
              <a:t>TCPclient::tSend: </a:t>
            </a:r>
            <a:r>
              <a:rPr lang="pt-PT" sz="2400"/>
              <a:t>sends all received messages from local systems to the remote server, using TCP-IP communication; </a:t>
            </a:r>
            <a:endParaRPr sz="2400"/>
          </a:p>
        </p:txBody>
      </p:sp>
      <p:sp>
        <p:nvSpPr>
          <p:cNvPr id="219" name="Google Shape;219;p29"/>
          <p:cNvSpPr txBox="1"/>
          <p:nvPr>
            <p:ph type="title"/>
          </p:nvPr>
        </p:nvSpPr>
        <p:spPr>
          <a:xfrm>
            <a:off x="2465512" y="0"/>
            <a:ext cx="5256600" cy="11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E48"/>
              </a:buClr>
              <a:buSzPts val="3600"/>
              <a:buFont typeface="Corbel"/>
              <a:buNone/>
            </a:pPr>
            <a:r>
              <a:rPr lang="pt-PT"/>
              <a:t>Task Overview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0"/>
          <p:cNvSpPr txBox="1"/>
          <p:nvPr>
            <p:ph idx="1" type="body"/>
          </p:nvPr>
        </p:nvSpPr>
        <p:spPr>
          <a:xfrm>
            <a:off x="1295125" y="1340775"/>
            <a:ext cx="7597500" cy="49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225" name="Google Shape;225;p30"/>
          <p:cNvSpPr txBox="1"/>
          <p:nvPr>
            <p:ph type="title"/>
          </p:nvPr>
        </p:nvSpPr>
        <p:spPr>
          <a:xfrm>
            <a:off x="2465512" y="0"/>
            <a:ext cx="5256600" cy="11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E48"/>
              </a:buClr>
              <a:buSzPts val="3600"/>
              <a:buFont typeface="Corbel"/>
              <a:buNone/>
            </a:pPr>
            <a:r>
              <a:rPr lang="pt-PT"/>
              <a:t>Task Overview</a:t>
            </a:r>
            <a:endParaRPr/>
          </a:p>
        </p:txBody>
      </p:sp>
      <p:pic>
        <p:nvPicPr>
          <p:cNvPr id="226" name="Google Shape;22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6700" y="2034100"/>
            <a:ext cx="6934200" cy="238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14625" y="4677988"/>
            <a:ext cx="3514725" cy="1400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1"/>
          <p:cNvSpPr txBox="1"/>
          <p:nvPr>
            <p:ph idx="1" type="body"/>
          </p:nvPr>
        </p:nvSpPr>
        <p:spPr>
          <a:xfrm>
            <a:off x="1295125" y="1340775"/>
            <a:ext cx="7597500" cy="49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b="1" lang="pt-PT" sz="2400"/>
              <a:t>LoraComm::condSend</a:t>
            </a:r>
            <a:endParaRPr b="1" sz="2400"/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b="1" lang="pt-PT" sz="2400"/>
              <a:t>TCPclient::condSend</a:t>
            </a:r>
            <a:endParaRPr b="1" sz="24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/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b="1" lang="pt-PT" sz="2400"/>
              <a:t>LoraComm::mutComm</a:t>
            </a:r>
            <a:endParaRPr b="1" sz="2400"/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b="1" lang="pt-PT" sz="2400"/>
              <a:t>LoraComm::mutSend</a:t>
            </a:r>
            <a:endParaRPr b="1" sz="24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/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b="1" lang="pt-PT" sz="2400"/>
              <a:t>TCPclient::mutComm</a:t>
            </a:r>
            <a:endParaRPr b="1" sz="2400"/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b="1" lang="pt-PT" sz="2400"/>
              <a:t>TCPclient::mutSend</a:t>
            </a:r>
            <a:endParaRPr b="1" sz="2400"/>
          </a:p>
        </p:txBody>
      </p:sp>
      <p:sp>
        <p:nvSpPr>
          <p:cNvPr id="233" name="Google Shape;233;p31"/>
          <p:cNvSpPr txBox="1"/>
          <p:nvPr>
            <p:ph type="title"/>
          </p:nvPr>
        </p:nvSpPr>
        <p:spPr>
          <a:xfrm>
            <a:off x="2465512" y="0"/>
            <a:ext cx="5256600" cy="11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E48"/>
              </a:buClr>
              <a:buSzPts val="3600"/>
              <a:buFont typeface="Corbel"/>
              <a:buNone/>
            </a:pPr>
            <a:r>
              <a:rPr lang="pt-PT"/>
              <a:t>Task Synchronization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2"/>
          <p:cNvSpPr txBox="1"/>
          <p:nvPr>
            <p:ph idx="1" type="body"/>
          </p:nvPr>
        </p:nvSpPr>
        <p:spPr>
          <a:xfrm>
            <a:off x="1295125" y="1340775"/>
            <a:ext cx="7597500" cy="49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/>
          </a:p>
        </p:txBody>
      </p:sp>
      <p:sp>
        <p:nvSpPr>
          <p:cNvPr id="239" name="Google Shape;239;p32"/>
          <p:cNvSpPr txBox="1"/>
          <p:nvPr>
            <p:ph type="title"/>
          </p:nvPr>
        </p:nvSpPr>
        <p:spPr>
          <a:xfrm>
            <a:off x="2465512" y="0"/>
            <a:ext cx="5256600" cy="11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E48"/>
              </a:buClr>
              <a:buSzPts val="3600"/>
              <a:buFont typeface="Corbel"/>
              <a:buNone/>
            </a:pPr>
            <a:r>
              <a:rPr lang="pt-PT"/>
              <a:t>Class Diagrams</a:t>
            </a:r>
            <a:endParaRPr/>
          </a:p>
        </p:txBody>
      </p:sp>
      <p:pic>
        <p:nvPicPr>
          <p:cNvPr id="240" name="Google Shape;24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0175" y="2493325"/>
            <a:ext cx="5667375" cy="257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3"/>
          <p:cNvSpPr txBox="1"/>
          <p:nvPr>
            <p:ph idx="1" type="body"/>
          </p:nvPr>
        </p:nvSpPr>
        <p:spPr>
          <a:xfrm>
            <a:off x="1295125" y="1340775"/>
            <a:ext cx="7597500" cy="49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/>
          </a:p>
        </p:txBody>
      </p:sp>
      <p:sp>
        <p:nvSpPr>
          <p:cNvPr id="246" name="Google Shape;246;p33"/>
          <p:cNvSpPr txBox="1"/>
          <p:nvPr>
            <p:ph type="title"/>
          </p:nvPr>
        </p:nvSpPr>
        <p:spPr>
          <a:xfrm>
            <a:off x="2465512" y="0"/>
            <a:ext cx="5256600" cy="11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E48"/>
              </a:buClr>
              <a:buSzPts val="3600"/>
              <a:buFont typeface="Corbel"/>
              <a:buNone/>
            </a:pPr>
            <a:r>
              <a:rPr lang="pt-PT"/>
              <a:t>TCPclient - Flowchart</a:t>
            </a:r>
            <a:endParaRPr/>
          </a:p>
        </p:txBody>
      </p:sp>
      <p:pic>
        <p:nvPicPr>
          <p:cNvPr id="247" name="Google Shape;24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5125" y="1197425"/>
            <a:ext cx="5385175" cy="516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7126" y="1197425"/>
            <a:ext cx="2258493" cy="5660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/>
          <p:nvPr>
            <p:ph idx="1" type="body"/>
          </p:nvPr>
        </p:nvSpPr>
        <p:spPr>
          <a:xfrm>
            <a:off x="1295128" y="1340768"/>
            <a:ext cx="7597352" cy="51845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E48"/>
              </a:buClr>
              <a:buSzPts val="1800"/>
              <a:buNone/>
            </a:pPr>
            <a:r>
              <a:t/>
            </a:r>
            <a:endParaRPr/>
          </a:p>
        </p:txBody>
      </p:sp>
      <p:sp>
        <p:nvSpPr>
          <p:cNvPr id="51" name="Google Shape;51;p7"/>
          <p:cNvSpPr txBox="1"/>
          <p:nvPr>
            <p:ph type="title"/>
          </p:nvPr>
        </p:nvSpPr>
        <p:spPr>
          <a:xfrm>
            <a:off x="2483768" y="1"/>
            <a:ext cx="4680520" cy="119675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E48"/>
              </a:buClr>
              <a:buSzPts val="1800"/>
              <a:buNone/>
            </a:pPr>
            <a:r>
              <a:rPr lang="pt-PT"/>
              <a:t>Network Architecture</a:t>
            </a:r>
            <a:endParaRPr/>
          </a:p>
        </p:txBody>
      </p:sp>
      <p:pic>
        <p:nvPicPr>
          <p:cNvPr id="52" name="Google Shape;52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8400" y="2005116"/>
            <a:ext cx="8015599" cy="34275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4"/>
          <p:cNvSpPr txBox="1"/>
          <p:nvPr>
            <p:ph idx="1" type="body"/>
          </p:nvPr>
        </p:nvSpPr>
        <p:spPr>
          <a:xfrm>
            <a:off x="1295125" y="1340775"/>
            <a:ext cx="7597500" cy="49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/>
          </a:p>
        </p:txBody>
      </p:sp>
      <p:sp>
        <p:nvSpPr>
          <p:cNvPr id="254" name="Google Shape;254;p34"/>
          <p:cNvSpPr txBox="1"/>
          <p:nvPr>
            <p:ph type="title"/>
          </p:nvPr>
        </p:nvSpPr>
        <p:spPr>
          <a:xfrm>
            <a:off x="2465512" y="0"/>
            <a:ext cx="5256600" cy="11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E48"/>
              </a:buClr>
              <a:buSzPts val="3600"/>
              <a:buFont typeface="Corbel"/>
              <a:buNone/>
            </a:pPr>
            <a:r>
              <a:rPr lang="pt-PT"/>
              <a:t>MainProcess</a:t>
            </a:r>
            <a:r>
              <a:rPr lang="pt-PT"/>
              <a:t> - Flowchart</a:t>
            </a:r>
            <a:endParaRPr/>
          </a:p>
        </p:txBody>
      </p:sp>
      <p:pic>
        <p:nvPicPr>
          <p:cNvPr id="255" name="Google Shape;25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9950" y="1340775"/>
            <a:ext cx="3505200" cy="520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92188" y="1340775"/>
            <a:ext cx="3400425" cy="510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5"/>
          <p:cNvSpPr txBox="1"/>
          <p:nvPr>
            <p:ph type="title"/>
          </p:nvPr>
        </p:nvSpPr>
        <p:spPr>
          <a:xfrm>
            <a:off x="1467768" y="3429000"/>
            <a:ext cx="4680600" cy="119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E48"/>
              </a:buClr>
              <a:buSzPts val="1800"/>
              <a:buNone/>
            </a:pPr>
            <a:r>
              <a:rPr lang="pt-PT"/>
              <a:t>Software Specification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E48"/>
              </a:buClr>
              <a:buSzPts val="1800"/>
              <a:buNone/>
            </a:pPr>
            <a:r>
              <a:rPr lang="pt-PT"/>
              <a:t>Remote System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6"/>
          <p:cNvSpPr txBox="1"/>
          <p:nvPr>
            <p:ph idx="1" type="body"/>
          </p:nvPr>
        </p:nvSpPr>
        <p:spPr>
          <a:xfrm>
            <a:off x="1295125" y="1340775"/>
            <a:ext cx="7597500" cy="49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b="1" lang="pt-PT" sz="2400"/>
              <a:t>tSend: </a:t>
            </a:r>
            <a:r>
              <a:rPr lang="pt-PT" sz="2400"/>
              <a:t>sends all messages from the remote system to the clients, that can be a gateway, a mobile application or a web site; executes in the daemon.</a:t>
            </a:r>
            <a:endParaRPr sz="24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b="1" lang="pt-PT" sz="2400"/>
              <a:t>tRecv: </a:t>
            </a:r>
            <a:r>
              <a:rPr lang="pt-PT" sz="2400"/>
              <a:t>receive messages from the clients in order to process and execute them over a database.</a:t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267" name="Google Shape;267;p36"/>
          <p:cNvSpPr txBox="1"/>
          <p:nvPr>
            <p:ph type="title"/>
          </p:nvPr>
        </p:nvSpPr>
        <p:spPr>
          <a:xfrm>
            <a:off x="2465512" y="0"/>
            <a:ext cx="5256600" cy="11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E48"/>
              </a:buClr>
              <a:buSzPts val="3600"/>
              <a:buFont typeface="Corbel"/>
              <a:buNone/>
            </a:pPr>
            <a:r>
              <a:rPr lang="pt-PT"/>
              <a:t>Task Overview</a:t>
            </a:r>
            <a:endParaRPr/>
          </a:p>
        </p:txBody>
      </p:sp>
      <p:pic>
        <p:nvPicPr>
          <p:cNvPr id="268" name="Google Shape;26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44100" y="4287950"/>
            <a:ext cx="3156800" cy="89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89675" y="3953375"/>
            <a:ext cx="3848100" cy="156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7"/>
          <p:cNvSpPr txBox="1"/>
          <p:nvPr>
            <p:ph idx="1" type="body"/>
          </p:nvPr>
        </p:nvSpPr>
        <p:spPr>
          <a:xfrm>
            <a:off x="1295125" y="1340775"/>
            <a:ext cx="7597500" cy="49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/>
          </a:p>
        </p:txBody>
      </p:sp>
      <p:sp>
        <p:nvSpPr>
          <p:cNvPr id="275" name="Google Shape;275;p37"/>
          <p:cNvSpPr txBox="1"/>
          <p:nvPr>
            <p:ph type="title"/>
          </p:nvPr>
        </p:nvSpPr>
        <p:spPr>
          <a:xfrm>
            <a:off x="2465512" y="0"/>
            <a:ext cx="5256600" cy="11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E48"/>
              </a:buClr>
              <a:buSzPts val="3600"/>
              <a:buFont typeface="Corbel"/>
              <a:buNone/>
            </a:pPr>
            <a:r>
              <a:rPr lang="pt-PT"/>
              <a:t>Class Diagrams</a:t>
            </a:r>
            <a:endParaRPr/>
          </a:p>
        </p:txBody>
      </p:sp>
      <p:pic>
        <p:nvPicPr>
          <p:cNvPr id="276" name="Google Shape;27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2188" y="1340775"/>
            <a:ext cx="5153025" cy="537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8"/>
          <p:cNvSpPr txBox="1"/>
          <p:nvPr>
            <p:ph idx="1" type="body"/>
          </p:nvPr>
        </p:nvSpPr>
        <p:spPr>
          <a:xfrm>
            <a:off x="1295125" y="1340775"/>
            <a:ext cx="7597500" cy="49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/>
          </a:p>
        </p:txBody>
      </p:sp>
      <p:sp>
        <p:nvSpPr>
          <p:cNvPr id="282" name="Google Shape;282;p38"/>
          <p:cNvSpPr txBox="1"/>
          <p:nvPr>
            <p:ph type="title"/>
          </p:nvPr>
        </p:nvSpPr>
        <p:spPr>
          <a:xfrm>
            <a:off x="2465512" y="0"/>
            <a:ext cx="5256600" cy="11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E48"/>
              </a:buClr>
              <a:buSzPts val="3600"/>
              <a:buFont typeface="Corbel"/>
              <a:buNone/>
            </a:pPr>
            <a:r>
              <a:rPr lang="pt-PT"/>
              <a:t>Database</a:t>
            </a:r>
            <a:endParaRPr/>
          </a:p>
        </p:txBody>
      </p:sp>
      <p:pic>
        <p:nvPicPr>
          <p:cNvPr id="283" name="Google Shape;28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7025" y="2299837"/>
            <a:ext cx="7843201" cy="3063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9"/>
          <p:cNvSpPr txBox="1"/>
          <p:nvPr>
            <p:ph idx="1" type="body"/>
          </p:nvPr>
        </p:nvSpPr>
        <p:spPr>
          <a:xfrm>
            <a:off x="1295125" y="1340775"/>
            <a:ext cx="7597500" cy="49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/>
          </a:p>
        </p:txBody>
      </p:sp>
      <p:sp>
        <p:nvSpPr>
          <p:cNvPr id="289" name="Google Shape;289;p39"/>
          <p:cNvSpPr txBox="1"/>
          <p:nvPr>
            <p:ph type="title"/>
          </p:nvPr>
        </p:nvSpPr>
        <p:spPr>
          <a:xfrm>
            <a:off x="2465512" y="0"/>
            <a:ext cx="5256600" cy="11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E48"/>
              </a:buClr>
              <a:buSzPts val="3600"/>
              <a:buFont typeface="Corbel"/>
              <a:buNone/>
            </a:pPr>
            <a:r>
              <a:rPr lang="pt-PT"/>
              <a:t>MainProcess - Flowcharts</a:t>
            </a:r>
            <a:endParaRPr/>
          </a:p>
        </p:txBody>
      </p:sp>
      <p:pic>
        <p:nvPicPr>
          <p:cNvPr id="290" name="Google Shape;29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83338" y="1350563"/>
            <a:ext cx="4333875" cy="4962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0"/>
          <p:cNvSpPr txBox="1"/>
          <p:nvPr>
            <p:ph idx="1" type="body"/>
          </p:nvPr>
        </p:nvSpPr>
        <p:spPr>
          <a:xfrm>
            <a:off x="1295125" y="1340775"/>
            <a:ext cx="7597500" cy="49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/>
          </a:p>
        </p:txBody>
      </p:sp>
      <p:sp>
        <p:nvSpPr>
          <p:cNvPr id="296" name="Google Shape;296;p40"/>
          <p:cNvSpPr txBox="1"/>
          <p:nvPr>
            <p:ph type="title"/>
          </p:nvPr>
        </p:nvSpPr>
        <p:spPr>
          <a:xfrm>
            <a:off x="2465512" y="0"/>
            <a:ext cx="5256600" cy="11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E48"/>
              </a:buClr>
              <a:buSzPts val="3600"/>
              <a:buFont typeface="Corbel"/>
              <a:buNone/>
            </a:pPr>
            <a:r>
              <a:rPr lang="pt-PT"/>
              <a:t>MainProcess - Flowcharts</a:t>
            </a:r>
            <a:endParaRPr/>
          </a:p>
        </p:txBody>
      </p:sp>
      <p:pic>
        <p:nvPicPr>
          <p:cNvPr id="297" name="Google Shape;297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72013" y="1495114"/>
            <a:ext cx="3443575" cy="4673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1"/>
          <p:cNvSpPr txBox="1"/>
          <p:nvPr>
            <p:ph idx="1" type="body"/>
          </p:nvPr>
        </p:nvSpPr>
        <p:spPr>
          <a:xfrm>
            <a:off x="1295125" y="1340775"/>
            <a:ext cx="7597500" cy="49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/>
          </a:p>
        </p:txBody>
      </p:sp>
      <p:sp>
        <p:nvSpPr>
          <p:cNvPr id="303" name="Google Shape;303;p41"/>
          <p:cNvSpPr txBox="1"/>
          <p:nvPr>
            <p:ph type="title"/>
          </p:nvPr>
        </p:nvSpPr>
        <p:spPr>
          <a:xfrm>
            <a:off x="2465512" y="0"/>
            <a:ext cx="5256600" cy="11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E48"/>
              </a:buClr>
              <a:buSzPts val="3600"/>
              <a:buFont typeface="Corbel"/>
              <a:buNone/>
            </a:pPr>
            <a:r>
              <a:rPr lang="pt-PT"/>
              <a:t>dServerSend </a:t>
            </a:r>
            <a:r>
              <a:rPr lang="pt-PT"/>
              <a:t>- Flowcharts</a:t>
            </a:r>
            <a:endParaRPr/>
          </a:p>
        </p:txBody>
      </p:sp>
      <p:pic>
        <p:nvPicPr>
          <p:cNvPr id="304" name="Google Shape;304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2625" y="1434588"/>
            <a:ext cx="4766300" cy="4888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2"/>
          <p:cNvSpPr txBox="1"/>
          <p:nvPr>
            <p:ph type="title"/>
          </p:nvPr>
        </p:nvSpPr>
        <p:spPr>
          <a:xfrm>
            <a:off x="1467768" y="3429000"/>
            <a:ext cx="4680600" cy="119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E48"/>
              </a:buClr>
              <a:buSzPts val="1800"/>
              <a:buNone/>
            </a:pPr>
            <a:r>
              <a:rPr lang="pt-PT"/>
              <a:t>Remote Clients Layout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3"/>
          <p:cNvSpPr txBox="1"/>
          <p:nvPr>
            <p:ph idx="1" type="body"/>
          </p:nvPr>
        </p:nvSpPr>
        <p:spPr>
          <a:xfrm>
            <a:off x="1295125" y="1340775"/>
            <a:ext cx="7597500" cy="49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/>
          </a:p>
        </p:txBody>
      </p:sp>
      <p:sp>
        <p:nvSpPr>
          <p:cNvPr id="315" name="Google Shape;315;p43"/>
          <p:cNvSpPr txBox="1"/>
          <p:nvPr>
            <p:ph type="title"/>
          </p:nvPr>
        </p:nvSpPr>
        <p:spPr>
          <a:xfrm>
            <a:off x="2465512" y="0"/>
            <a:ext cx="5256600" cy="11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E48"/>
              </a:buClr>
              <a:buSzPts val="3600"/>
              <a:buFont typeface="Corbel"/>
              <a:buNone/>
            </a:pPr>
            <a:r>
              <a:rPr lang="pt-PT"/>
              <a:t>Mobile App Layout</a:t>
            </a:r>
            <a:endParaRPr/>
          </a:p>
        </p:txBody>
      </p:sp>
      <p:pic>
        <p:nvPicPr>
          <p:cNvPr id="316" name="Google Shape;316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6625" y="1348950"/>
            <a:ext cx="2573486" cy="4965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47175" y="1340776"/>
            <a:ext cx="2523484" cy="498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idx="1" type="body"/>
          </p:nvPr>
        </p:nvSpPr>
        <p:spPr>
          <a:xfrm>
            <a:off x="1295128" y="1340768"/>
            <a:ext cx="7597352" cy="51845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651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E48"/>
              </a:buClr>
              <a:buSzPts val="2800"/>
              <a:buFont typeface="Corbel"/>
              <a:buNone/>
            </a:pPr>
            <a:r>
              <a:t/>
            </a:r>
            <a:endParaRPr/>
          </a:p>
        </p:txBody>
      </p:sp>
      <p:sp>
        <p:nvSpPr>
          <p:cNvPr id="58" name="Google Shape;58;p8"/>
          <p:cNvSpPr txBox="1"/>
          <p:nvPr>
            <p:ph type="title"/>
          </p:nvPr>
        </p:nvSpPr>
        <p:spPr>
          <a:xfrm>
            <a:off x="2465512" y="0"/>
            <a:ext cx="5256584" cy="112474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E48"/>
              </a:buClr>
              <a:buSzPts val="3600"/>
              <a:buFont typeface="Corbel"/>
              <a:buNone/>
            </a:pPr>
            <a:r>
              <a:rPr lang="pt-PT"/>
              <a:t>System Overview</a:t>
            </a:r>
            <a:endParaRPr/>
          </a:p>
        </p:txBody>
      </p:sp>
      <p:pic>
        <p:nvPicPr>
          <p:cNvPr id="59" name="Google Shape;59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8050" y="1199400"/>
            <a:ext cx="5651495" cy="565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4"/>
          <p:cNvSpPr txBox="1"/>
          <p:nvPr>
            <p:ph idx="1" type="body"/>
          </p:nvPr>
        </p:nvSpPr>
        <p:spPr>
          <a:xfrm>
            <a:off x="1295125" y="1340775"/>
            <a:ext cx="7597500" cy="49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/>
          </a:p>
        </p:txBody>
      </p:sp>
      <p:sp>
        <p:nvSpPr>
          <p:cNvPr id="323" name="Google Shape;323;p44"/>
          <p:cNvSpPr txBox="1"/>
          <p:nvPr>
            <p:ph type="title"/>
          </p:nvPr>
        </p:nvSpPr>
        <p:spPr>
          <a:xfrm>
            <a:off x="2465512" y="0"/>
            <a:ext cx="5256600" cy="11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373E48"/>
              </a:buClr>
              <a:buSzPts val="3600"/>
              <a:buFont typeface="Corbel"/>
              <a:buNone/>
            </a:pPr>
            <a:r>
              <a:rPr lang="pt-PT"/>
              <a:t>WebSite Layout</a:t>
            </a:r>
            <a:endParaRPr/>
          </a:p>
        </p:txBody>
      </p:sp>
      <p:pic>
        <p:nvPicPr>
          <p:cNvPr id="324" name="Google Shape;32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6625" y="1348950"/>
            <a:ext cx="2573486" cy="4965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47175" y="1340776"/>
            <a:ext cx="2523484" cy="498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39888" y="1340775"/>
            <a:ext cx="2538039" cy="498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066625" y="1348950"/>
            <a:ext cx="2573475" cy="5090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45"/>
          <p:cNvSpPr txBox="1"/>
          <p:nvPr>
            <p:ph idx="1" type="body"/>
          </p:nvPr>
        </p:nvSpPr>
        <p:spPr>
          <a:xfrm>
            <a:off x="1295125" y="1340775"/>
            <a:ext cx="7597500" cy="49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746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Char char="•"/>
            </a:pPr>
            <a:r>
              <a:rPr b="1" lang="pt-PT" sz="2300"/>
              <a:t>Buildroot: </a:t>
            </a:r>
            <a:r>
              <a:rPr lang="pt-PT" sz="2300"/>
              <a:t>Tool to configure and generate the Raspberry Pi Kernel image;</a:t>
            </a:r>
            <a:endParaRPr sz="2300"/>
          </a:p>
          <a:p>
            <a:pPr indent="-3746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Char char="•"/>
            </a:pPr>
            <a:r>
              <a:rPr b="1" lang="pt-PT" sz="2300"/>
              <a:t>C/C++: </a:t>
            </a:r>
            <a:r>
              <a:rPr lang="pt-PT" sz="2300"/>
              <a:t>Programming language used to develop local system and remote system core;</a:t>
            </a:r>
            <a:endParaRPr sz="2300"/>
          </a:p>
          <a:p>
            <a:pPr indent="-3746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Char char="•"/>
            </a:pPr>
            <a:r>
              <a:rPr b="1" lang="pt-PT" sz="2300"/>
              <a:t>Qt Creator: </a:t>
            </a:r>
            <a:r>
              <a:rPr lang="pt-PT" sz="2300"/>
              <a:t>Cross-platform IDE used for the Mobile Application development;</a:t>
            </a:r>
            <a:endParaRPr sz="2300"/>
          </a:p>
          <a:p>
            <a:pPr indent="-3746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Char char="•"/>
            </a:pPr>
            <a:r>
              <a:rPr b="1" lang="pt-PT" sz="2300"/>
              <a:t>HTML: </a:t>
            </a:r>
            <a:r>
              <a:rPr lang="pt-PT" sz="2300"/>
              <a:t>Programming language chosen for the WebSite development;</a:t>
            </a:r>
            <a:endParaRPr sz="2300"/>
          </a:p>
          <a:p>
            <a:pPr indent="-3746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Char char="•"/>
            </a:pPr>
            <a:r>
              <a:rPr b="1" lang="pt-PT" sz="2300"/>
              <a:t>Python: </a:t>
            </a:r>
            <a:r>
              <a:rPr lang="pt-PT" sz="2300"/>
              <a:t>Programming language chosen for the Haar cascade training stage;</a:t>
            </a:r>
            <a:endParaRPr sz="2300"/>
          </a:p>
          <a:p>
            <a:pPr indent="-3746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Char char="•"/>
            </a:pPr>
            <a:r>
              <a:rPr b="1" lang="pt-PT" sz="2300"/>
              <a:t>MySQL: </a:t>
            </a:r>
            <a:r>
              <a:rPr lang="pt-PT" sz="2300"/>
              <a:t>Relational database management system used for the remote server database;</a:t>
            </a:r>
            <a:endParaRPr sz="2300"/>
          </a:p>
        </p:txBody>
      </p:sp>
      <p:sp>
        <p:nvSpPr>
          <p:cNvPr id="333" name="Google Shape;333;p45"/>
          <p:cNvSpPr txBox="1"/>
          <p:nvPr>
            <p:ph type="title"/>
          </p:nvPr>
        </p:nvSpPr>
        <p:spPr>
          <a:xfrm>
            <a:off x="2465512" y="0"/>
            <a:ext cx="5256600" cy="11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E48"/>
              </a:buClr>
              <a:buSzPts val="3600"/>
              <a:buFont typeface="Corbel"/>
              <a:buNone/>
            </a:pPr>
            <a:r>
              <a:rPr lang="pt-PT"/>
              <a:t>Software Tools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46"/>
          <p:cNvSpPr txBox="1"/>
          <p:nvPr>
            <p:ph idx="1" type="body"/>
          </p:nvPr>
        </p:nvSpPr>
        <p:spPr>
          <a:xfrm>
            <a:off x="1295125" y="1340775"/>
            <a:ext cx="7597500" cy="49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746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Char char="•"/>
            </a:pPr>
            <a:r>
              <a:rPr b="1" lang="pt-PT" sz="2300"/>
              <a:t>POSIX Threads API: </a:t>
            </a:r>
            <a:r>
              <a:rPr lang="pt-PT" sz="2300"/>
              <a:t>Used for thread creation and management;</a:t>
            </a:r>
            <a:endParaRPr sz="2300"/>
          </a:p>
          <a:p>
            <a:pPr indent="-3746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Char char="•"/>
            </a:pPr>
            <a:r>
              <a:rPr b="1" lang="pt-PT" sz="2300"/>
              <a:t>OpenCV API: </a:t>
            </a:r>
            <a:r>
              <a:rPr lang="pt-PT" sz="2300"/>
              <a:t>Used for image capture and processing;</a:t>
            </a:r>
            <a:endParaRPr sz="2300"/>
          </a:p>
          <a:p>
            <a:pPr indent="-3746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Char char="•"/>
            </a:pPr>
            <a:r>
              <a:rPr b="1" lang="pt-PT" sz="2300"/>
              <a:t>Qt API: </a:t>
            </a:r>
            <a:r>
              <a:rPr lang="pt-PT" sz="2300"/>
              <a:t>Used for the GUI;</a:t>
            </a:r>
            <a:endParaRPr sz="2300"/>
          </a:p>
          <a:p>
            <a:pPr indent="-3746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Char char="•"/>
            </a:pPr>
            <a:r>
              <a:rPr b="1" lang="pt-PT" sz="2300"/>
              <a:t>RaspiCam API: </a:t>
            </a:r>
            <a:r>
              <a:rPr lang="pt-PT" sz="2300"/>
              <a:t>C++ API for using Raspberry camera with/without OpenCv;</a:t>
            </a:r>
            <a:endParaRPr b="1" sz="2300"/>
          </a:p>
          <a:p>
            <a:pPr indent="-3746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Char char="•"/>
            </a:pPr>
            <a:r>
              <a:rPr b="1" lang="pt-PT" sz="2300"/>
              <a:t>Google Cloud SQL: </a:t>
            </a:r>
            <a:r>
              <a:rPr lang="pt-PT" sz="2300"/>
              <a:t>Google Cloud service that allows for immutable data storage and retrieval;</a:t>
            </a:r>
            <a:endParaRPr sz="2300"/>
          </a:p>
        </p:txBody>
      </p:sp>
      <p:sp>
        <p:nvSpPr>
          <p:cNvPr id="339" name="Google Shape;339;p46"/>
          <p:cNvSpPr txBox="1"/>
          <p:nvPr>
            <p:ph type="title"/>
          </p:nvPr>
        </p:nvSpPr>
        <p:spPr>
          <a:xfrm>
            <a:off x="2465512" y="0"/>
            <a:ext cx="5256600" cy="11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E48"/>
              </a:buClr>
              <a:buSzPts val="3600"/>
              <a:buFont typeface="Corbel"/>
              <a:buNone/>
            </a:pPr>
            <a:r>
              <a:rPr lang="pt-PT"/>
              <a:t>Software COTS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47"/>
          <p:cNvSpPr txBox="1"/>
          <p:nvPr>
            <p:ph idx="1" type="body"/>
          </p:nvPr>
        </p:nvSpPr>
        <p:spPr>
          <a:xfrm>
            <a:off x="1295125" y="1340775"/>
            <a:ext cx="7597500" cy="49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746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Char char="•"/>
            </a:pPr>
            <a:r>
              <a:rPr b="1" lang="pt-PT" sz="2300"/>
              <a:t>Light Sensor (TSL258x) Device Driver: </a:t>
            </a:r>
            <a:r>
              <a:rPr lang="pt-PT" sz="2300"/>
              <a:t>Open-source device driver used for interfacing with the luminosity sensor;</a:t>
            </a:r>
            <a:endParaRPr sz="23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800"/>
              <a:t>(</a:t>
            </a:r>
            <a:r>
              <a:rPr lang="pt-PT" sz="1800" u="sng">
                <a:solidFill>
                  <a:schemeClr val="hlink"/>
                </a:solidFill>
                <a:hlinkClick r:id="rId3"/>
              </a:rPr>
              <a:t>https://github.com/torvalds/linux/blob/master/drivers/iio/light/tsl2583.c</a:t>
            </a:r>
            <a:r>
              <a:rPr lang="pt-PT" sz="1800"/>
              <a:t>) </a:t>
            </a:r>
            <a:endParaRPr sz="18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-3746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Char char="•"/>
            </a:pPr>
            <a:r>
              <a:rPr b="1" lang="pt-PT" sz="2300"/>
              <a:t>LoRa SX1278 Library:</a:t>
            </a:r>
            <a:r>
              <a:rPr lang="pt-PT" sz="2300"/>
              <a:t> An Arduino open-source library for sending and receiving data using LoRa radios. This is implemented to the Arduino board, but it will be adapted to the Raspberry Pi 4 Model B. </a:t>
            </a:r>
            <a:r>
              <a:rPr lang="pt-PT" sz="1900"/>
              <a:t>(</a:t>
            </a:r>
            <a:r>
              <a:rPr lang="pt-PT" sz="1900" u="sng">
                <a:solidFill>
                  <a:schemeClr val="hlink"/>
                </a:solidFill>
                <a:hlinkClick r:id="rId4"/>
              </a:rPr>
              <a:t>https://github.com/sandeepmistry/arduino-LoRa</a:t>
            </a:r>
            <a:r>
              <a:rPr lang="pt-PT" sz="1900"/>
              <a:t>)</a:t>
            </a:r>
            <a:endParaRPr sz="1900"/>
          </a:p>
        </p:txBody>
      </p:sp>
      <p:sp>
        <p:nvSpPr>
          <p:cNvPr id="345" name="Google Shape;345;p47"/>
          <p:cNvSpPr txBox="1"/>
          <p:nvPr>
            <p:ph type="title"/>
          </p:nvPr>
        </p:nvSpPr>
        <p:spPr>
          <a:xfrm>
            <a:off x="2465512" y="0"/>
            <a:ext cx="5256600" cy="11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E48"/>
              </a:buClr>
              <a:buSzPts val="3600"/>
              <a:buFont typeface="Corbel"/>
              <a:buNone/>
            </a:pPr>
            <a:r>
              <a:rPr lang="pt-PT"/>
              <a:t>Third-Party Libraries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48"/>
          <p:cNvSpPr txBox="1"/>
          <p:nvPr>
            <p:ph type="title"/>
          </p:nvPr>
        </p:nvSpPr>
        <p:spPr>
          <a:xfrm>
            <a:off x="2878286" y="3392055"/>
            <a:ext cx="4680520" cy="119675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PT"/>
              <a:t>Questions?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9"/>
          <p:cNvSpPr txBox="1"/>
          <p:nvPr>
            <p:ph idx="1" type="body"/>
          </p:nvPr>
        </p:nvSpPr>
        <p:spPr>
          <a:xfrm>
            <a:off x="1295128" y="1340768"/>
            <a:ext cx="7597352" cy="51845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651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E48"/>
              </a:buClr>
              <a:buSzPts val="2800"/>
              <a:buFont typeface="Corbel"/>
              <a:buNone/>
            </a:pPr>
            <a:r>
              <a:t/>
            </a:r>
            <a:endParaRPr/>
          </a:p>
        </p:txBody>
      </p:sp>
      <p:sp>
        <p:nvSpPr>
          <p:cNvPr id="65" name="Google Shape;65;p9"/>
          <p:cNvSpPr txBox="1"/>
          <p:nvPr>
            <p:ph type="title"/>
          </p:nvPr>
        </p:nvSpPr>
        <p:spPr>
          <a:xfrm>
            <a:off x="2483768" y="1"/>
            <a:ext cx="4680520" cy="119675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E48"/>
              </a:buClr>
              <a:buSzPts val="3600"/>
              <a:buFont typeface="Corbel"/>
              <a:buNone/>
            </a:pPr>
            <a:r>
              <a:rPr lang="pt-PT"/>
              <a:t>Hardware Architecture</a:t>
            </a:r>
            <a:endParaRPr/>
          </a:p>
        </p:txBody>
      </p:sp>
      <p:pic>
        <p:nvPicPr>
          <p:cNvPr id="66" name="Google Shape;66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2338" y="1894300"/>
            <a:ext cx="7962925" cy="4077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type="title"/>
          </p:nvPr>
        </p:nvSpPr>
        <p:spPr>
          <a:xfrm>
            <a:off x="1467768" y="3429000"/>
            <a:ext cx="4680600" cy="119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E48"/>
              </a:buClr>
              <a:buSzPts val="1800"/>
              <a:buNone/>
            </a:pPr>
            <a:r>
              <a:rPr lang="pt-PT"/>
              <a:t>Hardware</a:t>
            </a:r>
            <a:r>
              <a:rPr lang="pt-PT"/>
              <a:t> Specification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1295127" y="1340775"/>
            <a:ext cx="3624000" cy="51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b="1" lang="pt-PT"/>
              <a:t>BCM2711</a:t>
            </a:r>
            <a:r>
              <a:rPr lang="pt-PT"/>
              <a:t> Arm processor</a:t>
            </a:r>
            <a:endParaRPr/>
          </a:p>
        </p:txBody>
      </p:sp>
      <p:sp>
        <p:nvSpPr>
          <p:cNvPr id="77" name="Google Shape;77;p11"/>
          <p:cNvSpPr txBox="1"/>
          <p:nvPr>
            <p:ph type="title"/>
          </p:nvPr>
        </p:nvSpPr>
        <p:spPr>
          <a:xfrm>
            <a:off x="2483768" y="1"/>
            <a:ext cx="4680600" cy="119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E48"/>
              </a:buClr>
              <a:buSzPts val="1800"/>
              <a:buNone/>
            </a:pPr>
            <a:r>
              <a:rPr lang="pt-PT"/>
              <a:t>Development Board</a:t>
            </a:r>
            <a:endParaRPr/>
          </a:p>
        </p:txBody>
      </p:sp>
      <p:pic>
        <p:nvPicPr>
          <p:cNvPr id="78" name="Google Shape;78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9205" y="1415963"/>
            <a:ext cx="3973422" cy="2518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91325" y="4085175"/>
            <a:ext cx="6605099" cy="251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2"/>
          <p:cNvSpPr txBox="1"/>
          <p:nvPr>
            <p:ph idx="1" type="body"/>
          </p:nvPr>
        </p:nvSpPr>
        <p:spPr>
          <a:xfrm>
            <a:off x="1295126" y="1340775"/>
            <a:ext cx="4975800" cy="51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b="1" lang="pt-PT"/>
              <a:t>I2C interface</a:t>
            </a:r>
            <a:r>
              <a:rPr lang="pt-PT"/>
              <a:t> outputs the ambient light intensity value;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2"/>
          <p:cNvSpPr txBox="1"/>
          <p:nvPr>
            <p:ph type="title"/>
          </p:nvPr>
        </p:nvSpPr>
        <p:spPr>
          <a:xfrm>
            <a:off x="2483775" y="0"/>
            <a:ext cx="4928700" cy="119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E48"/>
              </a:buClr>
              <a:buSzPts val="1800"/>
              <a:buNone/>
            </a:pPr>
            <a:r>
              <a:rPr lang="pt-PT"/>
              <a:t>Luminosity Sensor - LDR TSL2581</a:t>
            </a:r>
            <a:endParaRPr/>
          </a:p>
        </p:txBody>
      </p:sp>
      <p:pic>
        <p:nvPicPr>
          <p:cNvPr id="86" name="Google Shape;86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71021" y="1340771"/>
            <a:ext cx="2621600" cy="204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60849" y="5417604"/>
            <a:ext cx="6622298" cy="1281546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95125" y="3406175"/>
            <a:ext cx="6588025" cy="202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3"/>
          <p:cNvSpPr txBox="1"/>
          <p:nvPr>
            <p:ph idx="1" type="body"/>
          </p:nvPr>
        </p:nvSpPr>
        <p:spPr>
          <a:xfrm>
            <a:off x="1295128" y="1340768"/>
            <a:ext cx="7597500" cy="51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pt-PT"/>
              <a:t>Detection range of 7 meters;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b="1" lang="pt-PT"/>
              <a:t>Digital</a:t>
            </a:r>
            <a:r>
              <a:rPr lang="pt-PT"/>
              <a:t> output signal;</a:t>
            </a:r>
            <a:endParaRPr/>
          </a:p>
        </p:txBody>
      </p:sp>
      <p:sp>
        <p:nvSpPr>
          <p:cNvPr id="94" name="Google Shape;94;p13"/>
          <p:cNvSpPr txBox="1"/>
          <p:nvPr>
            <p:ph type="title"/>
          </p:nvPr>
        </p:nvSpPr>
        <p:spPr>
          <a:xfrm>
            <a:off x="2483768" y="1"/>
            <a:ext cx="4680600" cy="119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E48"/>
              </a:buClr>
              <a:buSzPts val="1800"/>
              <a:buNone/>
            </a:pPr>
            <a:r>
              <a:rPr lang="pt-PT"/>
              <a:t>Motion Detector - PIR HC-SR501</a:t>
            </a:r>
            <a:endParaRPr/>
          </a:p>
        </p:txBody>
      </p:sp>
      <p:pic>
        <p:nvPicPr>
          <p:cNvPr id="95" name="Google Shape;9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42100" y="1340775"/>
            <a:ext cx="2250525" cy="181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95125" y="3115139"/>
            <a:ext cx="6811522" cy="163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95125" y="4714400"/>
            <a:ext cx="6811525" cy="1958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DesignTemplat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Office Colors">
      <a:dk1>
        <a:srgbClr val="000000"/>
      </a:dk1>
      <a:lt1>
        <a:srgbClr val="FFFFFF"/>
      </a:lt1>
      <a:dk2>
        <a:srgbClr val="1F497D"/>
      </a:dk2>
      <a:lt2>
        <a:srgbClr val="FAF3E8"/>
      </a:lt2>
      <a:accent1>
        <a:srgbClr val="5C83B4"/>
      </a:accent1>
      <a:accent2>
        <a:srgbClr val="C0504D"/>
      </a:accent2>
      <a:accent3>
        <a:srgbClr val="9DBB61"/>
      </a:accent3>
      <a:accent4>
        <a:srgbClr val="8066A0"/>
      </a:accent4>
      <a:accent5>
        <a:srgbClr val="4BACC6"/>
      </a:accent5>
      <a:accent6>
        <a:srgbClr val="F59D5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